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97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493" r:id="rId4"/>
    <p:sldId id="457" r:id="rId5"/>
    <p:sldId id="473" r:id="rId6"/>
    <p:sldId id="452" r:id="rId7"/>
    <p:sldId id="453" r:id="rId8"/>
    <p:sldId id="455" r:id="rId9"/>
    <p:sldId id="485" r:id="rId10"/>
    <p:sldId id="487" r:id="rId11"/>
    <p:sldId id="489" r:id="rId12"/>
    <p:sldId id="472" r:id="rId13"/>
    <p:sldId id="454" r:id="rId14"/>
    <p:sldId id="484" r:id="rId15"/>
    <p:sldId id="467" r:id="rId16"/>
    <p:sldId id="406" r:id="rId17"/>
    <p:sldId id="474" r:id="rId18"/>
    <p:sldId id="361" r:id="rId19"/>
    <p:sldId id="488" r:id="rId20"/>
    <p:sldId id="465" r:id="rId21"/>
    <p:sldId id="486" r:id="rId22"/>
    <p:sldId id="409" r:id="rId23"/>
    <p:sldId id="458" r:id="rId24"/>
    <p:sldId id="340" r:id="rId25"/>
    <p:sldId id="459" r:id="rId26"/>
    <p:sldId id="468" r:id="rId27"/>
    <p:sldId id="469" r:id="rId28"/>
    <p:sldId id="461" r:id="rId29"/>
    <p:sldId id="460" r:id="rId30"/>
    <p:sldId id="444" r:id="rId31"/>
  </p:sldIdLst>
  <p:sldSz cx="10287000" cy="6858000" type="35mm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3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86" autoAdjust="0"/>
    <p:restoredTop sz="94434" autoAdjust="0"/>
  </p:normalViewPr>
  <p:slideViewPr>
    <p:cSldViewPr>
      <p:cViewPr varScale="1">
        <p:scale>
          <a:sx n="92" d="100"/>
          <a:sy n="92" d="100"/>
        </p:scale>
        <p:origin x="354" y="90"/>
      </p:cViewPr>
      <p:guideLst>
        <p:guide orient="horz" pos="4320"/>
        <p:guide pos="30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3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D4C9112-9032-4CB1-AD53-C739569CD23E}" type="datetime1">
              <a:rPr lang="pt-BR"/>
              <a:pPr>
                <a:defRPr/>
              </a:pPr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45AA8EB-048A-4495-8D47-115BCD440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48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0" y="0"/>
            <a:ext cx="4330701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5629275" y="0"/>
            <a:ext cx="43370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13333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97200" y="501650"/>
            <a:ext cx="3830638" cy="25527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298575" y="3241675"/>
            <a:ext cx="7215188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0" y="6480176"/>
            <a:ext cx="4330701" cy="333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CA2049-7E30-4E6C-A91E-0B1ED4C97ACE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8334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E1A39-03AE-47B6-9EA5-790A42A0E0EA}" type="slidenum">
              <a:rPr lang="en-GB" altLang="pt-BR" smtClean="0"/>
              <a:pPr>
                <a:spcBef>
                  <a:spcPct val="0"/>
                </a:spcBef>
              </a:pPr>
              <a:t>1</a:t>
            </a:fld>
            <a:endParaRPr lang="en-GB" altLang="pt-BR" smtClean="0"/>
          </a:p>
        </p:txBody>
      </p:sp>
      <p:sp>
        <p:nvSpPr>
          <p:cNvPr id="1638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7B579F-3B76-4709-93BB-28310BCBFDCA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58CA2E-88E8-4FD9-B1B5-827C6CF81B27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629275" y="6480176"/>
            <a:ext cx="4337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614AA9-8ED5-42DE-9123-D846EB68493E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10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11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14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6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15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4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EEF113-EDD5-4652-886C-CF4ADD93D2A6}" type="slidenum">
              <a:rPr lang="en-GB" altLang="pt-BR" smtClean="0"/>
              <a:pPr>
                <a:spcBef>
                  <a:spcPct val="0"/>
                </a:spcBef>
              </a:pPr>
              <a:t>16</a:t>
            </a:fld>
            <a:endParaRPr lang="en-GB" altLang="pt-BR" smtClean="0"/>
          </a:p>
        </p:txBody>
      </p:sp>
      <p:sp>
        <p:nvSpPr>
          <p:cNvPr id="471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A48F70-6B7A-4CBE-9CAA-010CFC20DA86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F07B1D-532F-4D9E-B31C-67FFE886E7F3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3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5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18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37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19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20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21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0DE85-158F-4357-864B-344374F0EAB5}" type="slidenum">
              <a:rPr lang="en-GB" altLang="pt-BR" smtClean="0"/>
              <a:pPr>
                <a:spcBef>
                  <a:spcPct val="0"/>
                </a:spcBef>
              </a:pPr>
              <a:t>22</a:t>
            </a:fld>
            <a:endParaRPr lang="en-GB" altLang="pt-BR" smtClean="0"/>
          </a:p>
        </p:txBody>
      </p:sp>
      <p:sp>
        <p:nvSpPr>
          <p:cNvPr id="5325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32C02-188B-49DE-AB77-9DC6B1945361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3D0D7-851B-458C-B56E-E7055F4E65DB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1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23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47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24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2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25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2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26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3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27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8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28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29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D0BA-B2C6-456E-B499-A9C13EA2955F}" type="slidenum">
              <a:rPr lang="en-GB" altLang="pt-BR" smtClean="0"/>
              <a:pPr>
                <a:spcBef>
                  <a:spcPct val="0"/>
                </a:spcBef>
              </a:pPr>
              <a:t>30</a:t>
            </a:fld>
            <a:endParaRPr lang="en-GB" altLang="pt-BR" smtClean="0"/>
          </a:p>
        </p:txBody>
      </p:sp>
      <p:sp>
        <p:nvSpPr>
          <p:cNvPr id="983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729641-1FF9-464E-8263-F6024A3605FF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58210D-D393-4E3C-AFE1-113E240E5530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4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2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5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6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8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9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A7E8A1-EE64-490E-ABCD-03F5CE9C91C1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ED046-4878-4774-9F2F-7FB7A8C3436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087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75FD1-AD33-430A-A029-9C9F1872CE9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D010-9BDA-45B8-9354-CDD607C02A5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57332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762000"/>
            <a:ext cx="2218134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821" y="762000"/>
            <a:ext cx="6397228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4F5C6-032A-497C-AC88-7B102F661E4D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BCC43-C641-4B07-9F45-45E970E85DE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486775" y="130701"/>
            <a:ext cx="0" cy="771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391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EC2A1-D9FE-4642-9A98-8637915CAFA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EC-0DEA-47C7-AC7B-26DE0006222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2737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4077-D14F-4428-B344-027363AACA1E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B2961-9C28-40D9-AF71-D669336A028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5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108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489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4FA1F-FE64-493D-8E71-8B15ED989EE6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4F7FF-B1DE-4648-B8B6-47C09B6F31A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4032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3489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3489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28090-A5ED-47F4-A1CB-35B8F4F62F81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6E34-E5B4-41B5-A769-A60D310A784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16606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D2A57-D57A-48E4-8E63-668AB62D37CB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CAB1-850B-4114-A66A-057A44179BA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41057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533A4-5805-42A7-A27C-1ECD76BD8B2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57D51-53D0-46D9-9E6C-69B6CEE75C9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71255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4108" y="471509"/>
            <a:ext cx="37033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031" y="822960"/>
            <a:ext cx="479117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8" y="2257506"/>
            <a:ext cx="37033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20871-0D92-4E72-9743-D496ECD06531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3616-831E-47B4-94BA-31D0CF0A023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87537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8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28442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194" y="4960138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2E541-B206-445A-9530-EAD47EA77955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511F2-1E11-44D5-AD3A-076484BF633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39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9" y="2286000"/>
            <a:ext cx="820131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10" y="6470704"/>
            <a:ext cx="18175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B72DAAB-7782-4EFC-9A38-9BAF92288447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5" y="6470704"/>
            <a:ext cx="49793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70704"/>
            <a:ext cx="82153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DC0EED8-DBB8-4B97-8A6D-A4AD7CFACE9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2938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</p:sldLayoutIdLst>
  <p:transition spd="slow">
    <p:check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2.wm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wm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wm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wm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wm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wmf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wmf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oladoria@londrina.pr.gov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http://www.londrina.pr.gov.br/transparencia" TargetMode="External"/><Relationship Id="rId4" Type="http://schemas.openxmlformats.org/officeDocument/2006/relationships/hyperlink" Target="mailto:fazenda@londrina.pr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7"/>
          <p:cNvSpPr txBox="1">
            <a:spLocks noChangeArrowheads="1"/>
          </p:cNvSpPr>
          <p:nvPr/>
        </p:nvSpPr>
        <p:spPr bwMode="auto">
          <a:xfrm>
            <a:off x="220663" y="1819275"/>
            <a:ext cx="1920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/>
          </a:p>
        </p:txBody>
      </p:sp>
      <p:pic>
        <p:nvPicPr>
          <p:cNvPr id="15364" name="Picture 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4" y="1865685"/>
            <a:ext cx="23050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365" name="Grupo 2"/>
          <p:cNvGrpSpPr>
            <a:grpSpLocks/>
          </p:cNvGrpSpPr>
          <p:nvPr/>
        </p:nvGrpSpPr>
        <p:grpSpPr bwMode="auto">
          <a:xfrm>
            <a:off x="1356527" y="185159"/>
            <a:ext cx="7420832" cy="4846640"/>
            <a:chOff x="1284519" y="1444900"/>
            <a:chExt cx="7420832" cy="4950806"/>
          </a:xfrm>
        </p:grpSpPr>
        <p:sp>
          <p:nvSpPr>
            <p:cNvPr id="15367" name="Rectangle 1"/>
            <p:cNvSpPr>
              <a:spLocks noChangeArrowheads="1"/>
            </p:cNvSpPr>
            <p:nvPr/>
          </p:nvSpPr>
          <p:spPr bwMode="auto">
            <a:xfrm>
              <a:off x="1358972" y="1444900"/>
              <a:ext cx="7271925" cy="153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MUNICÍPIO DE LONDRINA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AUDIÊNCIA </a:t>
              </a:r>
              <a:r>
                <a:rPr lang="en-GB" altLang="pt-BR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PÚBLICA DE</a:t>
              </a:r>
              <a:endParaRPr lang="en-GB" alt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PRESTAÇÃO DE CONTAS</a:t>
              </a:r>
            </a:p>
          </p:txBody>
        </p:sp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84519" y="5787693"/>
              <a:ext cx="7420832" cy="608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GESTÃO FISCAL 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2</a:t>
              </a: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º </a:t>
              </a: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QUADRIMESTRE DE </a:t>
              </a: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2023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536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94209136-B012-4E37-923D-FD0DA29F15E6}" type="slidenum">
              <a:rPr lang="en-US" altLang="pt-BR" smtClean="0">
                <a:solidFill>
                  <a:srgbClr val="898989"/>
                </a:solidFill>
              </a:rPr>
              <a:pPr/>
              <a:t>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1052" y="5877272"/>
            <a:ext cx="818019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pt-BR" sz="25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Elaboração: Controladoria </a:t>
            </a:r>
            <a:r>
              <a:rPr lang="pt-B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Geral do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Município e             Secretaria Municipal de Fazenda</a:t>
            </a:r>
            <a:endParaRPr lang="pt-BR" sz="2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8" y="260648"/>
            <a:ext cx="9994220" cy="5786127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08" y="908720"/>
            <a:ext cx="68392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12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DESPESA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60" y="1412776"/>
            <a:ext cx="798923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47363"/>
            <a:ext cx="1224136" cy="11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60" y="116632"/>
            <a:ext cx="7992888" cy="61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0" y="476672"/>
            <a:ext cx="9229584" cy="5256584"/>
          </a:xfrm>
          <a:prstGeom prst="rect">
            <a:avLst/>
          </a:prstGeom>
        </p:spPr>
      </p:pic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14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36" y="620688"/>
            <a:ext cx="8494693" cy="4680520"/>
          </a:xfrm>
          <a:prstGeom prst="rect">
            <a:avLst/>
          </a:prstGeom>
        </p:spPr>
      </p:pic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8954441-D257-4F46-94D9-C280643D3682}" type="slidenum">
              <a:rPr lang="en-US" altLang="pt-BR" smtClean="0">
                <a:solidFill>
                  <a:srgbClr val="898989"/>
                </a:solidFill>
              </a:rPr>
              <a:pPr/>
              <a:t>16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92" y="72008"/>
            <a:ext cx="7444867" cy="666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84" y="1772816"/>
            <a:ext cx="3895831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18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88758" y="45601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SAÚDE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1628800"/>
            <a:ext cx="3267778" cy="185320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324" y="1484784"/>
            <a:ext cx="6451467" cy="43924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0" y="1556792"/>
            <a:ext cx="9277819" cy="4176464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391972" y="602128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19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3100" y="47667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SAÚDE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2940" y="198884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71292" y="22048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90972" y="242088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119164" y="3239147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919364" y="256490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615108" y="35010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31/08/2019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692696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5143500" y="184482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647556" y="220486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9175948" y="4077072"/>
            <a:ext cx="216024" cy="1898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727676" y="44371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31/08/2022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375748" y="4247259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167836" y="34290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31/08/2023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6" y="1556792"/>
            <a:ext cx="66967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-  Constituição Federal;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Responsabilidade Fiscal (LC nº 101/2000);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Orgânica do Município;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Plano Plurianual 2022/2025; 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Diretrizes Orçamentária (Lei Municipal nº 13.440/2022, alterada pela Lei Municipal nº 13.541/2022);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Orçamentária Anual (Lei Municipal nº 13.540/2022).</a:t>
            </a:r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2322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LEGISLAÇÃO APLICADA </a:t>
            </a:r>
            <a:endParaRPr lang="pt-BR" sz="30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6592876" cy="4680520"/>
          </a:xfrm>
          <a:prstGeom prst="rect">
            <a:avLst/>
          </a:prstGeom>
        </p:spPr>
      </p:pic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20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23020" y="116632"/>
            <a:ext cx="8928992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EDUCAÇÃO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87" y="980728"/>
            <a:ext cx="3645581" cy="236016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64" y="1412776"/>
            <a:ext cx="9637068" cy="5256584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21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6" y="548680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 EDUCAÇÃO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6956" y="26369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59324" y="306896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06996" y="2159027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2335188" y="2447059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903140" y="20608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327076" y="6195061"/>
            <a:ext cx="720079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EXIGÊNCIA LEI MUNICIPAL ATÉ 31/12/2023 – 29,50 %</a:t>
            </a:r>
            <a:endParaRPr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359524" y="27089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135388" y="263691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9463980" y="1916832"/>
            <a:ext cx="216024" cy="189853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671892" y="14127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31/08/2023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231732" y="32849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31/08/2022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935588" y="314096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7663780" y="3023123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47667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32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8" y="188640"/>
            <a:ext cx="7488832" cy="2717412"/>
          </a:xfrm>
          <a:prstGeom prst="rect">
            <a:avLst/>
          </a:prstGeom>
        </p:spPr>
      </p:pic>
      <p:sp>
        <p:nvSpPr>
          <p:cNvPr id="5222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AAFE80C-9F14-4BB0-A45A-66D0E50CEE5C}" type="slidenum">
              <a:rPr lang="en-US" altLang="pt-BR" smtClean="0">
                <a:solidFill>
                  <a:srgbClr val="898989"/>
                </a:solidFill>
              </a:rPr>
              <a:pPr/>
              <a:t>22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4159" y="3356992"/>
            <a:ext cx="1610864" cy="162748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8" y="2996952"/>
            <a:ext cx="8486005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213" y="2314661"/>
            <a:ext cx="2657143" cy="40666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56" y="1844824"/>
            <a:ext cx="3257921" cy="15121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092" y="0"/>
            <a:ext cx="5337365" cy="2060848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55068" y="61653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* A RCL é ajustada (exclui-se as receitas de emendas parlamentares).</a:t>
            </a:r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3060" y="184482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Pessoal*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399084" y="5230361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50,51%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7356" y="3212976"/>
            <a:ext cx="332595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8" y="980728"/>
            <a:ext cx="9649072" cy="5346593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31132" y="11663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DOS GASTOS DE PESSOAL E ENCARGOS </a:t>
            </a: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SOCIAIS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67636" y="28529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31/08/2022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59124" y="41490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18964" y="414908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047156" y="371703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775348" y="429309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503540" y="414908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46956" y="44371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231732" y="357301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271292" y="45811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887916" y="1700808"/>
            <a:ext cx="216024" cy="18985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783460" y="335699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311852" y="9807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31/08/2023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315" y="3284984"/>
            <a:ext cx="4794679" cy="20162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88" y="1844824"/>
            <a:ext cx="3456384" cy="160296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156" y="0"/>
            <a:ext cx="5472608" cy="2089325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975148" y="1916832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Endividamento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148" y="2276872"/>
            <a:ext cx="2200000" cy="388571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91172" y="5301208"/>
            <a:ext cx="113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0,004%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" y="836712"/>
            <a:ext cx="10169432" cy="4442142"/>
          </a:xfrm>
          <a:prstGeom prst="rect">
            <a:avLst/>
          </a:prstGeom>
        </p:spPr>
      </p:pic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76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26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79004" y="5085184"/>
            <a:ext cx="5108825" cy="307777"/>
            <a:chOff x="2585488" y="5718889"/>
            <a:chExt cx="3361769" cy="307777"/>
          </a:xfrm>
        </p:grpSpPr>
        <p:sp>
          <p:nvSpPr>
            <p:cNvPr id="6" name="CaixaDeTexto 5"/>
            <p:cNvSpPr txBox="1"/>
            <p:nvPr/>
          </p:nvSpPr>
          <p:spPr>
            <a:xfrm>
              <a:off x="2585488" y="5718889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2010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989786" y="5718889"/>
              <a:ext cx="40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2011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416237" y="5718889"/>
              <a:ext cx="436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2012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42689" y="5718889"/>
              <a:ext cx="45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2013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269141" y="5718889"/>
              <a:ext cx="442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2014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695593" y="5718889"/>
              <a:ext cx="42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2015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122045" y="5718889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2016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548497" y="5718889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2017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5829913" y="5085184"/>
            <a:ext cx="6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2018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74954" y="167295"/>
            <a:ext cx="640871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EVOLUÇÃO DA DÍVIDA CONSOLIDADA</a:t>
            </a: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228294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2019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" y="227948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838025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2020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73" y="1195763"/>
            <a:ext cx="819150" cy="119062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7524438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2021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172510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2022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710233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2023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" y="476672"/>
            <a:ext cx="10009112" cy="6017641"/>
          </a:xfrm>
          <a:prstGeom prst="rect">
            <a:avLst/>
          </a:prstGeom>
        </p:spPr>
      </p:pic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0405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020" cy="7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8" y="1916832"/>
            <a:ext cx="4933791" cy="275153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56" y="0"/>
            <a:ext cx="5472608" cy="2089325"/>
          </a:xfrm>
          <a:prstGeom prst="rect">
            <a:avLst/>
          </a:prstGeom>
        </p:spPr>
      </p:pic>
      <p:sp>
        <p:nvSpPr>
          <p:cNvPr id="62" name="CaixaDeTexto 61"/>
          <p:cNvSpPr txBox="1"/>
          <p:nvPr/>
        </p:nvSpPr>
        <p:spPr>
          <a:xfrm>
            <a:off x="5575548" y="1844824"/>
            <a:ext cx="223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Assunção de Dívida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548" y="2420888"/>
            <a:ext cx="2402277" cy="3888432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007596" y="544522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1,82%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56" y="2492896"/>
            <a:ext cx="1915806" cy="40003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8" y="2060848"/>
            <a:ext cx="4727829" cy="2616740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35588" y="537321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2,43%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156" y="116632"/>
            <a:ext cx="5472608" cy="208932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575548" y="21328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Garantias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rgaminho horizontal 18"/>
          <p:cNvSpPr/>
          <p:nvPr/>
        </p:nvSpPr>
        <p:spPr>
          <a:xfrm>
            <a:off x="573458" y="1700808"/>
            <a:ext cx="9395998" cy="3806164"/>
          </a:xfrm>
          <a:prstGeom prst="horizontalScroll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911252" y="2276872"/>
            <a:ext cx="6696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1- Os valores estão expressos em R$ 1.000,00 (milhares).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2- Os dados analíticos estão disponíveis no Jornal Oficial do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Município da edição de 25 de setembro de 2023.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sz="2000" b="0" dirty="0">
                <a:solidFill>
                  <a:schemeClr val="tx1"/>
                </a:solidFill>
                <a:latin typeface="+mn-lt"/>
              </a:rPr>
              <a:t>3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-  Audiência Prestação de Contas realizada em 29/09/2023 – 10h (remota). </a:t>
            </a:r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27276" y="357518"/>
            <a:ext cx="38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INFORMAÇÕES</a:t>
            </a:r>
            <a:r>
              <a:rPr lang="pt-BR" sz="3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38829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Espaço Reservado para Conteúdo 5"/>
          <p:cNvSpPr>
            <a:spLocks noGrp="1"/>
          </p:cNvSpPr>
          <p:nvPr>
            <p:ph idx="1"/>
          </p:nvPr>
        </p:nvSpPr>
        <p:spPr>
          <a:xfrm>
            <a:off x="1903140" y="1556792"/>
            <a:ext cx="6023694" cy="4146550"/>
          </a:xfrm>
        </p:spPr>
        <p:txBody>
          <a:bodyPr rtlCol="0">
            <a:normAutofit fontScale="92500" lnSpcReduction="10000"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controladoria@londrina.pr.gov.br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fazenda@londrina.pr.gov.br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Acesso ao </a:t>
            </a: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Portal da 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pelo endereço:</a:t>
            </a:r>
            <a:endParaRPr lang="pt-BR" altLang="pt-BR" sz="236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www.londrina.pr.gov.br/transparencia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620AD92-D1B5-4AD6-A495-AA97CF54E077}" type="slidenum">
              <a:rPr lang="en-US" altLang="pt-BR" smtClean="0">
                <a:solidFill>
                  <a:srgbClr val="898989"/>
                </a:solidFill>
              </a:rPr>
              <a:pPr/>
              <a:t>30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" y="8367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6764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28" y="1196752"/>
            <a:ext cx="4591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5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RECEITA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60" y="1412776"/>
            <a:ext cx="83793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4" y="620688"/>
            <a:ext cx="8956416" cy="5112568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0" y="620688"/>
            <a:ext cx="8484347" cy="504056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7</a:t>
            </a:fld>
            <a:endParaRPr lang="en-US" altLang="pt-B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0" y="764704"/>
            <a:ext cx="8395549" cy="4968552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8" y="188640"/>
            <a:ext cx="7992888" cy="61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21165</TotalTime>
  <Words>376</Words>
  <Application>Microsoft Office PowerPoint</Application>
  <PresentationFormat>Slides de 35 mm</PresentationFormat>
  <Paragraphs>218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Black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LOA 2004</dc:title>
  <dc:creator>Arcanjo</dc:creator>
  <cp:lastModifiedBy>.</cp:lastModifiedBy>
  <cp:revision>2376</cp:revision>
  <cp:lastPrinted>2022-09-26T18:20:48Z</cp:lastPrinted>
  <dcterms:modified xsi:type="dcterms:W3CDTF">2023-09-28T18:27:10Z</dcterms:modified>
</cp:coreProperties>
</file>